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Text 1"/>
          <p:cNvSpPr txBox="1"/>
          <p:nvPr/>
        </p:nvSpPr>
        <p:spPr>
          <a:xfrm>
            <a:off x="837724" y="1731883"/>
            <a:ext cx="1295495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5500"/>
              </a:lnSpc>
              <a:defRPr sz="44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pPr>
            <a:r>
              <a:t>SecureShare</a:t>
            </a:r>
            <a:r>
              <a:rPr>
                <a:solidFill>
                  <a:srgbClr val="371A2D"/>
                </a:solidFill>
              </a:rPr>
              <a:t> — End-to-End Encrypted File Sharing Platform</a:t>
            </a:r>
          </a:p>
        </p:txBody>
      </p:sp>
      <p:sp>
        <p:nvSpPr>
          <p:cNvPr id="158" name="Text 2"/>
          <p:cNvSpPr txBox="1"/>
          <p:nvPr/>
        </p:nvSpPr>
        <p:spPr>
          <a:xfrm>
            <a:off x="837723" y="3235643"/>
            <a:ext cx="10199304" cy="549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400"/>
              </a:lnSpc>
              <a:defRPr sz="35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A Secure Way to Share Files with Complete Privacy</a:t>
            </a:r>
          </a:p>
        </p:txBody>
      </p:sp>
      <p:sp>
        <p:nvSpPr>
          <p:cNvPr id="159" name="Text 3"/>
          <p:cNvSpPr txBox="1"/>
          <p:nvPr/>
        </p:nvSpPr>
        <p:spPr>
          <a:xfrm>
            <a:off x="837724" y="4157900"/>
            <a:ext cx="11449509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Developed by:</a:t>
            </a:r>
            <a:r>
              <a:rPr b="0"/>
              <a:t> Sanyam Chanana(23215054) , Swyam Agarwal(23215066) , Amogh Bakshi(23215012) (5BCA A)</a:t>
            </a:r>
          </a:p>
        </p:txBody>
      </p:sp>
      <p:sp>
        <p:nvSpPr>
          <p:cNvPr id="160" name="Text 4"/>
          <p:cNvSpPr txBox="1"/>
          <p:nvPr/>
        </p:nvSpPr>
        <p:spPr>
          <a:xfrm>
            <a:off x="837724" y="4810124"/>
            <a:ext cx="5288025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Institution:</a:t>
            </a:r>
            <a:r>
              <a:rPr b="0"/>
              <a:t> CHRIST University, Delhi-NCR Campus</a:t>
            </a:r>
          </a:p>
        </p:txBody>
      </p:sp>
      <p:sp>
        <p:nvSpPr>
          <p:cNvPr id="161" name="Text 5"/>
          <p:cNvSpPr txBox="1"/>
          <p:nvPr/>
        </p:nvSpPr>
        <p:spPr>
          <a:xfrm>
            <a:off x="837724" y="5462349"/>
            <a:ext cx="3032386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Mentor:</a:t>
            </a:r>
            <a:r>
              <a:rPr b="0"/>
              <a:t> Dr. Vandana Sharma</a:t>
            </a:r>
          </a:p>
        </p:txBody>
      </p:sp>
      <p:sp>
        <p:nvSpPr>
          <p:cNvPr id="162" name="Text 6"/>
          <p:cNvSpPr txBox="1"/>
          <p:nvPr/>
        </p:nvSpPr>
        <p:spPr>
          <a:xfrm>
            <a:off x="837724" y="6114574"/>
            <a:ext cx="6610400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Technologies:</a:t>
            </a:r>
            <a:r>
              <a:rPr b="0"/>
              <a:t> HTML, CSS, JavaScript, Node.js, WebCrypto API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 0"/>
          <p:cNvSpPr txBox="1"/>
          <p:nvPr/>
        </p:nvSpPr>
        <p:spPr>
          <a:xfrm>
            <a:off x="837724" y="3410782"/>
            <a:ext cx="1295495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SecureShare — User Interface and Functional Screens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 0"/>
          <p:cNvSpPr txBox="1"/>
          <p:nvPr/>
        </p:nvSpPr>
        <p:spPr>
          <a:xfrm>
            <a:off x="703064" y="553878"/>
            <a:ext cx="2494130" cy="57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600"/>
              </a:lnSpc>
              <a:defRPr sz="37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Home Page</a:t>
            </a:r>
          </a:p>
        </p:txBody>
      </p:sp>
      <p:pic>
        <p:nvPicPr>
          <p:cNvPr id="34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064" y="1546384"/>
            <a:ext cx="10867788" cy="6129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 0"/>
          <p:cNvSpPr txBox="1"/>
          <p:nvPr/>
        </p:nvSpPr>
        <p:spPr>
          <a:xfrm>
            <a:off x="703064" y="553878"/>
            <a:ext cx="3355920" cy="57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600"/>
              </a:lnSpc>
              <a:defRPr sz="37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SecureShare UI</a:t>
            </a:r>
          </a:p>
        </p:txBody>
      </p:sp>
      <p:pic>
        <p:nvPicPr>
          <p:cNvPr id="34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064" y="1546384"/>
            <a:ext cx="10867788" cy="6129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9981" y="628531"/>
            <a:ext cx="12366904" cy="6974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9981" y="628531"/>
            <a:ext cx="12366904" cy="69749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ext 0"/>
          <p:cNvSpPr txBox="1"/>
          <p:nvPr/>
        </p:nvSpPr>
        <p:spPr>
          <a:xfrm>
            <a:off x="719256" y="611862"/>
            <a:ext cx="5887555" cy="588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700"/>
              </a:lnSpc>
              <a:defRPr sz="38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Conclusion &amp; Future Scope</a:t>
            </a:r>
          </a:p>
        </p:txBody>
      </p:sp>
      <p:sp>
        <p:nvSpPr>
          <p:cNvPr id="353" name="Text 1"/>
          <p:cNvSpPr txBox="1"/>
          <p:nvPr/>
        </p:nvSpPr>
        <p:spPr>
          <a:xfrm>
            <a:off x="719257" y="1729977"/>
            <a:ext cx="1472593" cy="348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22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Conclusion:</a:t>
            </a:r>
          </a:p>
        </p:txBody>
      </p:sp>
      <p:sp>
        <p:nvSpPr>
          <p:cNvPr id="354" name="Text 2"/>
          <p:cNvSpPr txBox="1"/>
          <p:nvPr/>
        </p:nvSpPr>
        <p:spPr>
          <a:xfrm>
            <a:off x="719257" y="2298144"/>
            <a:ext cx="6345317" cy="1253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SecureShare successfully demonstrates a </a:t>
            </a:r>
            <a:r>
              <a:rPr b="1"/>
              <a:t>real-world implementation of end-to-end encryption</a:t>
            </a:r>
            <a:r>
              <a:t> in file sharing. It bridges the gap between usability and security while promoting </a:t>
            </a:r>
            <a:r>
              <a:rPr b="1"/>
              <a:t>cyber awareness</a:t>
            </a:r>
            <a:r>
              <a:t> among users.</a:t>
            </a:r>
          </a:p>
        </p:txBody>
      </p:sp>
      <p:sp>
        <p:nvSpPr>
          <p:cNvPr id="355" name="Text 3"/>
          <p:cNvSpPr txBox="1"/>
          <p:nvPr/>
        </p:nvSpPr>
        <p:spPr>
          <a:xfrm>
            <a:off x="7573447" y="1729977"/>
            <a:ext cx="2839306" cy="348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sz="22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Future Enhancements:</a:t>
            </a:r>
          </a:p>
        </p:txBody>
      </p:sp>
      <p:sp>
        <p:nvSpPr>
          <p:cNvPr id="356" name="Text 4"/>
          <p:cNvSpPr txBox="1"/>
          <p:nvPr/>
        </p:nvSpPr>
        <p:spPr>
          <a:xfrm>
            <a:off x="7573447" y="2298144"/>
            <a:ext cx="2502297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500"/>
              </a:lnSpc>
              <a:buSzPct val="100000"/>
              <a:buChar char="•"/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Add 2FA authentication.</a:t>
            </a:r>
          </a:p>
        </p:txBody>
      </p:sp>
      <p:sp>
        <p:nvSpPr>
          <p:cNvPr id="357" name="Text 5"/>
          <p:cNvSpPr txBox="1"/>
          <p:nvPr/>
        </p:nvSpPr>
        <p:spPr>
          <a:xfrm>
            <a:off x="7573447" y="2698789"/>
            <a:ext cx="3856931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500"/>
              </a:lnSpc>
              <a:buSzPct val="100000"/>
              <a:buChar char="•"/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Integrate decentralized storage (IPFS).</a:t>
            </a:r>
          </a:p>
        </p:txBody>
      </p:sp>
      <p:sp>
        <p:nvSpPr>
          <p:cNvPr id="358" name="Text 6"/>
          <p:cNvSpPr txBox="1"/>
          <p:nvPr/>
        </p:nvSpPr>
        <p:spPr>
          <a:xfrm>
            <a:off x="7573447" y="3099435"/>
            <a:ext cx="4545708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500"/>
              </a:lnSpc>
              <a:buSzPct val="100000"/>
              <a:buChar char="•"/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Implement file expiry and self-destruct options.</a:t>
            </a:r>
          </a:p>
        </p:txBody>
      </p:sp>
      <p:sp>
        <p:nvSpPr>
          <p:cNvPr id="359" name="Text 7"/>
          <p:cNvSpPr txBox="1"/>
          <p:nvPr/>
        </p:nvSpPr>
        <p:spPr>
          <a:xfrm>
            <a:off x="7573447" y="3500080"/>
            <a:ext cx="5235774" cy="300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500"/>
              </a:lnSpc>
              <a:buSzPct val="100000"/>
              <a:buChar char="•"/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Add AI-based cyber threat detection on uploaded files.</a:t>
            </a:r>
          </a:p>
        </p:txBody>
      </p:sp>
      <p:sp>
        <p:nvSpPr>
          <p:cNvPr id="360" name="Shape 8"/>
          <p:cNvSpPr/>
          <p:nvPr/>
        </p:nvSpPr>
        <p:spPr>
          <a:xfrm>
            <a:off x="719256" y="4234519"/>
            <a:ext cx="13191888" cy="33219"/>
          </a:xfrm>
          <a:prstGeom prst="rect">
            <a:avLst/>
          </a:prstGeom>
          <a:solidFill>
            <a:srgbClr val="432338">
              <a:alpha val="5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61" name="Text 9"/>
          <p:cNvSpPr txBox="1"/>
          <p:nvPr/>
        </p:nvSpPr>
        <p:spPr>
          <a:xfrm>
            <a:off x="1027508" y="4807029"/>
            <a:ext cx="12883636" cy="2463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500"/>
              </a:lnSpc>
              <a:defRPr sz="52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"SecureShare is not just a file-sharing app — it's a step toward a more private and secure digital world."</a:t>
            </a:r>
          </a:p>
        </p:txBody>
      </p:sp>
      <p:sp>
        <p:nvSpPr>
          <p:cNvPr id="362" name="Shape 10"/>
          <p:cNvSpPr/>
          <p:nvPr/>
        </p:nvSpPr>
        <p:spPr>
          <a:xfrm>
            <a:off x="719257" y="4498776"/>
            <a:ext cx="22861" cy="3118962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 0"/>
          <p:cNvSpPr txBox="1"/>
          <p:nvPr/>
        </p:nvSpPr>
        <p:spPr>
          <a:xfrm>
            <a:off x="735568" y="577929"/>
            <a:ext cx="3660007" cy="59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sz="38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Project Overview</a:t>
            </a:r>
          </a:p>
        </p:txBody>
      </p:sp>
      <p:sp>
        <p:nvSpPr>
          <p:cNvPr id="165" name="Text 1"/>
          <p:cNvSpPr txBox="1"/>
          <p:nvPr/>
        </p:nvSpPr>
        <p:spPr>
          <a:xfrm>
            <a:off x="735567" y="1616272"/>
            <a:ext cx="13159265" cy="812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300"/>
              </a:lnSpc>
              <a:defRPr b="1" sz="20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Objective:</a:t>
            </a:r>
            <a:r>
              <a:rPr b="0"/>
              <a:t> To develop a secure, web-based file-sharing platform that ensures privacy through </a:t>
            </a:r>
            <a:r>
              <a:rPr>
                <a:solidFill>
                  <a:srgbClr val="E851B2"/>
                </a:solidFill>
              </a:rPr>
              <a:t>client-side encryption</a:t>
            </a:r>
            <a:r>
              <a:rPr b="0"/>
              <a:t> and enables safe information exchange over the internet.</a:t>
            </a:r>
          </a:p>
        </p:txBody>
      </p:sp>
      <p:sp>
        <p:nvSpPr>
          <p:cNvPr id="166" name="Text 2"/>
          <p:cNvSpPr txBox="1"/>
          <p:nvPr/>
        </p:nvSpPr>
        <p:spPr>
          <a:xfrm>
            <a:off x="735567" y="2771774"/>
            <a:ext cx="1960986" cy="361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sz="23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Key Highlights:</a:t>
            </a:r>
          </a:p>
        </p:txBody>
      </p:sp>
      <p:sp>
        <p:nvSpPr>
          <p:cNvPr id="167" name="Shape 3"/>
          <p:cNvSpPr/>
          <p:nvPr/>
        </p:nvSpPr>
        <p:spPr>
          <a:xfrm>
            <a:off x="735567" y="3457812"/>
            <a:ext cx="6474502" cy="1206938"/>
          </a:xfrm>
          <a:prstGeom prst="roundRect">
            <a:avLst>
              <a:gd name="adj" fmla="val 7313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Text 4"/>
          <p:cNvSpPr txBox="1"/>
          <p:nvPr/>
        </p:nvSpPr>
        <p:spPr>
          <a:xfrm>
            <a:off x="953333" y="3675577"/>
            <a:ext cx="2440311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Pre-Upload Encryption</a:t>
            </a:r>
          </a:p>
        </p:txBody>
      </p:sp>
      <p:sp>
        <p:nvSpPr>
          <p:cNvPr id="169" name="Text 5"/>
          <p:cNvSpPr txBox="1"/>
          <p:nvPr/>
        </p:nvSpPr>
        <p:spPr>
          <a:xfrm>
            <a:off x="953332" y="4110752"/>
            <a:ext cx="5591871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600"/>
              </a:lnSpc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Files are encrypted </a:t>
            </a:r>
            <a:r>
              <a:rPr b="1"/>
              <a:t>before upload</a:t>
            </a:r>
            <a:r>
              <a:t> using AES-256 encryption.</a:t>
            </a:r>
          </a:p>
        </p:txBody>
      </p:sp>
      <p:sp>
        <p:nvSpPr>
          <p:cNvPr id="170" name="Shape 6"/>
          <p:cNvSpPr/>
          <p:nvPr/>
        </p:nvSpPr>
        <p:spPr>
          <a:xfrm>
            <a:off x="7420212" y="3457812"/>
            <a:ext cx="6474621" cy="1206938"/>
          </a:xfrm>
          <a:prstGeom prst="roundRect">
            <a:avLst>
              <a:gd name="adj" fmla="val 7313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1" name="Text 7"/>
          <p:cNvSpPr txBox="1"/>
          <p:nvPr/>
        </p:nvSpPr>
        <p:spPr>
          <a:xfrm>
            <a:off x="7637977" y="3675577"/>
            <a:ext cx="2118185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Zero Server Access</a:t>
            </a:r>
          </a:p>
        </p:txBody>
      </p:sp>
      <p:sp>
        <p:nvSpPr>
          <p:cNvPr id="172" name="Text 8"/>
          <p:cNvSpPr txBox="1"/>
          <p:nvPr/>
        </p:nvSpPr>
        <p:spPr>
          <a:xfrm>
            <a:off x="7637977" y="4110752"/>
            <a:ext cx="4383784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Server never accesses plain (unencrypted) data.</a:t>
            </a:r>
          </a:p>
        </p:txBody>
      </p:sp>
      <p:sp>
        <p:nvSpPr>
          <p:cNvPr id="173" name="Shape 9"/>
          <p:cNvSpPr/>
          <p:nvPr/>
        </p:nvSpPr>
        <p:spPr>
          <a:xfrm>
            <a:off x="735567" y="4874895"/>
            <a:ext cx="6474502" cy="1543170"/>
          </a:xfrm>
          <a:prstGeom prst="roundRect">
            <a:avLst>
              <a:gd name="adj" fmla="val 5720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4" name="Text 10"/>
          <p:cNvSpPr txBox="1"/>
          <p:nvPr/>
        </p:nvSpPr>
        <p:spPr>
          <a:xfrm>
            <a:off x="953332" y="5092660"/>
            <a:ext cx="2815575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Recipient-Only Decryption</a:t>
            </a:r>
          </a:p>
        </p:txBody>
      </p:sp>
      <p:sp>
        <p:nvSpPr>
          <p:cNvPr id="175" name="Text 11"/>
          <p:cNvSpPr txBox="1"/>
          <p:nvPr/>
        </p:nvSpPr>
        <p:spPr>
          <a:xfrm>
            <a:off x="953332" y="5527833"/>
            <a:ext cx="4350148" cy="310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Only the intended recipient can decrypt the files.</a:t>
            </a:r>
          </a:p>
        </p:txBody>
      </p:sp>
      <p:sp>
        <p:nvSpPr>
          <p:cNvPr id="176" name="Shape 12"/>
          <p:cNvSpPr/>
          <p:nvPr/>
        </p:nvSpPr>
        <p:spPr>
          <a:xfrm>
            <a:off x="7420212" y="4874895"/>
            <a:ext cx="6474621" cy="1543170"/>
          </a:xfrm>
          <a:prstGeom prst="roundRect">
            <a:avLst>
              <a:gd name="adj" fmla="val 5720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Text 13"/>
          <p:cNvSpPr txBox="1"/>
          <p:nvPr/>
        </p:nvSpPr>
        <p:spPr>
          <a:xfrm>
            <a:off x="7637977" y="5092660"/>
            <a:ext cx="1899625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Cyber Awareness</a:t>
            </a:r>
          </a:p>
        </p:txBody>
      </p:sp>
      <p:sp>
        <p:nvSpPr>
          <p:cNvPr id="178" name="Text 14"/>
          <p:cNvSpPr txBox="1"/>
          <p:nvPr/>
        </p:nvSpPr>
        <p:spPr>
          <a:xfrm>
            <a:off x="7637977" y="5527833"/>
            <a:ext cx="6039089" cy="641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600"/>
              </a:lnSpc>
              <a:defRPr sz="16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Integrated </a:t>
            </a:r>
            <a:r>
              <a:rPr b="1"/>
              <a:t>cyber awareness features</a:t>
            </a:r>
            <a:r>
              <a:t> — Cyber News and Report Cybercrime.</a:t>
            </a:r>
          </a:p>
        </p:txBody>
      </p:sp>
      <p:sp>
        <p:nvSpPr>
          <p:cNvPr id="179" name="Text 15"/>
          <p:cNvSpPr txBox="1"/>
          <p:nvPr/>
        </p:nvSpPr>
        <p:spPr>
          <a:xfrm>
            <a:off x="1050727" y="6969562"/>
            <a:ext cx="5874954" cy="361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 sz="23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"Your files, your control — zero compromise."</a:t>
            </a:r>
          </a:p>
        </p:txBody>
      </p:sp>
      <p:sp>
        <p:nvSpPr>
          <p:cNvPr id="180" name="Shape 16"/>
          <p:cNvSpPr/>
          <p:nvPr/>
        </p:nvSpPr>
        <p:spPr>
          <a:xfrm>
            <a:off x="735567" y="6654403"/>
            <a:ext cx="22861" cy="1001198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 0"/>
          <p:cNvSpPr txBox="1"/>
          <p:nvPr/>
        </p:nvSpPr>
        <p:spPr>
          <a:xfrm>
            <a:off x="766166" y="771525"/>
            <a:ext cx="4360963" cy="624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000"/>
              </a:lnSpc>
              <a:defRPr sz="40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Problem Statement</a:t>
            </a:r>
          </a:p>
        </p:txBody>
      </p:sp>
      <p:sp>
        <p:nvSpPr>
          <p:cNvPr id="183" name="Text 1"/>
          <p:cNvSpPr txBox="1"/>
          <p:nvPr/>
        </p:nvSpPr>
        <p:spPr>
          <a:xfrm>
            <a:off x="766167" y="1502807"/>
            <a:ext cx="6416775" cy="37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sz="24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Challenges in Traditional File-Sharing Systems:</a:t>
            </a:r>
          </a:p>
        </p:txBody>
      </p:sp>
      <p:sp>
        <p:nvSpPr>
          <p:cNvPr id="184" name="Shape 2"/>
          <p:cNvSpPr/>
          <p:nvPr/>
        </p:nvSpPr>
        <p:spPr>
          <a:xfrm>
            <a:off x="766166" y="2217420"/>
            <a:ext cx="6439615" cy="1652350"/>
          </a:xfrm>
          <a:prstGeom prst="roundRect">
            <a:avLst>
              <a:gd name="adj" fmla="val 88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5" name="Shape 3"/>
          <p:cNvSpPr/>
          <p:nvPr/>
        </p:nvSpPr>
        <p:spPr>
          <a:xfrm>
            <a:off x="735687" y="2217420"/>
            <a:ext cx="121921" cy="1652350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6" name="Text 4"/>
          <p:cNvSpPr txBox="1"/>
          <p:nvPr/>
        </p:nvSpPr>
        <p:spPr>
          <a:xfrm>
            <a:off x="1106923" y="2466737"/>
            <a:ext cx="2413051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Unencrypted Storage</a:t>
            </a:r>
          </a:p>
        </p:txBody>
      </p:sp>
      <p:sp>
        <p:nvSpPr>
          <p:cNvPr id="187" name="Text 5"/>
          <p:cNvSpPr txBox="1"/>
          <p:nvPr/>
        </p:nvSpPr>
        <p:spPr>
          <a:xfrm>
            <a:off x="1106923" y="2919889"/>
            <a:ext cx="4955947" cy="323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Files stored in </a:t>
            </a:r>
            <a:r>
              <a:rPr b="1"/>
              <a:t>unencrypted form</a:t>
            </a:r>
            <a:r>
              <a:t> on cloud servers.</a:t>
            </a:r>
          </a:p>
        </p:txBody>
      </p:sp>
      <p:sp>
        <p:nvSpPr>
          <p:cNvPr id="188" name="Shape 6"/>
          <p:cNvSpPr/>
          <p:nvPr/>
        </p:nvSpPr>
        <p:spPr>
          <a:xfrm>
            <a:off x="7424618" y="2217420"/>
            <a:ext cx="6439615" cy="1652350"/>
          </a:xfrm>
          <a:prstGeom prst="roundRect">
            <a:avLst>
              <a:gd name="adj" fmla="val 88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Shape 7"/>
          <p:cNvSpPr/>
          <p:nvPr/>
        </p:nvSpPr>
        <p:spPr>
          <a:xfrm>
            <a:off x="7394137" y="2217420"/>
            <a:ext cx="121921" cy="1652350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0" name="Text 8"/>
          <p:cNvSpPr txBox="1"/>
          <p:nvPr/>
        </p:nvSpPr>
        <p:spPr>
          <a:xfrm>
            <a:off x="7765374" y="2466737"/>
            <a:ext cx="2262238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Vulnerable Systems</a:t>
            </a:r>
          </a:p>
        </p:txBody>
      </p:sp>
      <p:sp>
        <p:nvSpPr>
          <p:cNvPr id="191" name="Text 9"/>
          <p:cNvSpPr txBox="1"/>
          <p:nvPr/>
        </p:nvSpPr>
        <p:spPr>
          <a:xfrm>
            <a:off x="7765374" y="2919889"/>
            <a:ext cx="5849542" cy="666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700"/>
              </a:lnSpc>
              <a:defRPr b="1"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Centralized systems</a:t>
            </a:r>
            <a:r>
              <a:rPr b="0"/>
              <a:t> vulnerable to breaches and insider attacks.</a:t>
            </a:r>
          </a:p>
        </p:txBody>
      </p:sp>
      <p:sp>
        <p:nvSpPr>
          <p:cNvPr id="192" name="Shape 10"/>
          <p:cNvSpPr/>
          <p:nvPr/>
        </p:nvSpPr>
        <p:spPr>
          <a:xfrm>
            <a:off x="766166" y="4088605"/>
            <a:ext cx="6439615" cy="1302069"/>
          </a:xfrm>
          <a:prstGeom prst="roundRect">
            <a:avLst>
              <a:gd name="adj" fmla="val 1123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Shape 11"/>
          <p:cNvSpPr/>
          <p:nvPr/>
        </p:nvSpPr>
        <p:spPr>
          <a:xfrm>
            <a:off x="735687" y="4088605"/>
            <a:ext cx="121921" cy="1302069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4" name="Text 12"/>
          <p:cNvSpPr txBox="1"/>
          <p:nvPr/>
        </p:nvSpPr>
        <p:spPr>
          <a:xfrm>
            <a:off x="1106923" y="4337922"/>
            <a:ext cx="1720876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Limited Control</a:t>
            </a:r>
          </a:p>
        </p:txBody>
      </p:sp>
      <p:sp>
        <p:nvSpPr>
          <p:cNvPr id="195" name="Text 13"/>
          <p:cNvSpPr txBox="1"/>
          <p:nvPr/>
        </p:nvSpPr>
        <p:spPr>
          <a:xfrm>
            <a:off x="1106923" y="4791074"/>
            <a:ext cx="3764491" cy="323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Lack of </a:t>
            </a:r>
            <a:r>
              <a:rPr b="1"/>
              <a:t>user control</a:t>
            </a:r>
            <a:r>
              <a:t> over data privacy.</a:t>
            </a:r>
          </a:p>
        </p:txBody>
      </p:sp>
      <p:sp>
        <p:nvSpPr>
          <p:cNvPr id="196" name="Shape 14"/>
          <p:cNvSpPr/>
          <p:nvPr/>
        </p:nvSpPr>
        <p:spPr>
          <a:xfrm>
            <a:off x="7424618" y="4088605"/>
            <a:ext cx="6439615" cy="1302069"/>
          </a:xfrm>
          <a:prstGeom prst="roundRect">
            <a:avLst>
              <a:gd name="adj" fmla="val 11236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7" name="Shape 15"/>
          <p:cNvSpPr/>
          <p:nvPr/>
        </p:nvSpPr>
        <p:spPr>
          <a:xfrm>
            <a:off x="7394137" y="4088605"/>
            <a:ext cx="121921" cy="1302069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8" name="Text 16"/>
          <p:cNvSpPr txBox="1"/>
          <p:nvPr/>
        </p:nvSpPr>
        <p:spPr>
          <a:xfrm>
            <a:off x="7765374" y="4337922"/>
            <a:ext cx="1645594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Weak Security</a:t>
            </a:r>
          </a:p>
        </p:txBody>
      </p:sp>
      <p:sp>
        <p:nvSpPr>
          <p:cNvPr id="199" name="Text 17"/>
          <p:cNvSpPr txBox="1"/>
          <p:nvPr/>
        </p:nvSpPr>
        <p:spPr>
          <a:xfrm>
            <a:off x="7765374" y="4791074"/>
            <a:ext cx="5972722" cy="323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Weak password and token mechanisms expose users to risks.</a:t>
            </a:r>
          </a:p>
        </p:txBody>
      </p:sp>
      <p:sp>
        <p:nvSpPr>
          <p:cNvPr id="200" name="Shape 18"/>
          <p:cNvSpPr/>
          <p:nvPr/>
        </p:nvSpPr>
        <p:spPr>
          <a:xfrm>
            <a:off x="766166" y="5636895"/>
            <a:ext cx="13098067" cy="1821062"/>
          </a:xfrm>
          <a:prstGeom prst="roundRect">
            <a:avLst>
              <a:gd name="adj" fmla="val 5049"/>
            </a:avLst>
          </a:prstGeom>
          <a:solidFill>
            <a:srgbClr val="F6BBE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004" y="5951696"/>
            <a:ext cx="321827" cy="257533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Text 19"/>
          <p:cNvSpPr txBox="1"/>
          <p:nvPr/>
        </p:nvSpPr>
        <p:spPr>
          <a:xfrm>
            <a:off x="1525666" y="5910381"/>
            <a:ext cx="690490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Need:</a:t>
            </a:r>
          </a:p>
        </p:txBody>
      </p:sp>
      <p:sp>
        <p:nvSpPr>
          <p:cNvPr id="203" name="Text 20"/>
          <p:cNvSpPr txBox="1"/>
          <p:nvPr/>
        </p:nvSpPr>
        <p:spPr>
          <a:xfrm>
            <a:off x="1525666" y="6451043"/>
            <a:ext cx="12119731" cy="666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700"/>
              </a:lnSpc>
              <a:defRPr sz="1700"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A </a:t>
            </a:r>
            <a:r>
              <a:rPr b="1">
                <a:solidFill>
                  <a:srgbClr val="E851B2"/>
                </a:solidFill>
              </a:rPr>
              <a:t>privacy-first file-sharing platform</a:t>
            </a:r>
            <a:r>
              <a:t> ensuring end-to-end encryption, zero data exposure, and awareness of cybersecurity best practices.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 0"/>
          <p:cNvSpPr txBox="1"/>
          <p:nvPr/>
        </p:nvSpPr>
        <p:spPr>
          <a:xfrm>
            <a:off x="837723" y="1965960"/>
            <a:ext cx="6255272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Project Goals &amp; Features</a:t>
            </a:r>
          </a:p>
        </p:txBody>
      </p:sp>
      <p:sp>
        <p:nvSpPr>
          <p:cNvPr id="206" name="Text 1"/>
          <p:cNvSpPr txBox="1"/>
          <p:nvPr/>
        </p:nvSpPr>
        <p:spPr>
          <a:xfrm>
            <a:off x="837723" y="3268266"/>
            <a:ext cx="967025" cy="411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Goals:</a:t>
            </a:r>
          </a:p>
        </p:txBody>
      </p:sp>
      <p:sp>
        <p:nvSpPr>
          <p:cNvPr id="207" name="Text 2"/>
          <p:cNvSpPr txBox="1"/>
          <p:nvPr/>
        </p:nvSpPr>
        <p:spPr>
          <a:xfrm>
            <a:off x="837723" y="3929896"/>
            <a:ext cx="4915546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Ensure </a:t>
            </a:r>
            <a:r>
              <a:rPr b="1"/>
              <a:t>true end-to-end encryption (E2EE)</a:t>
            </a:r>
            <a:r>
              <a:t>.</a:t>
            </a:r>
          </a:p>
        </p:txBody>
      </p:sp>
      <p:sp>
        <p:nvSpPr>
          <p:cNvPr id="208" name="Text 3"/>
          <p:cNvSpPr txBox="1"/>
          <p:nvPr/>
        </p:nvSpPr>
        <p:spPr>
          <a:xfrm>
            <a:off x="837723" y="4396621"/>
            <a:ext cx="5590407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Provide a </a:t>
            </a:r>
            <a:r>
              <a:rPr b="1"/>
              <a:t>simple and secure sharing experience</a:t>
            </a:r>
            <a:r>
              <a:t>.</a:t>
            </a:r>
          </a:p>
        </p:txBody>
      </p:sp>
      <p:sp>
        <p:nvSpPr>
          <p:cNvPr id="209" name="Text 4"/>
          <p:cNvSpPr txBox="1"/>
          <p:nvPr/>
        </p:nvSpPr>
        <p:spPr>
          <a:xfrm>
            <a:off x="837723" y="4863346"/>
            <a:ext cx="6185537" cy="738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Promote </a:t>
            </a:r>
            <a:r>
              <a:rPr b="1"/>
              <a:t>cybersecurity awareness</a:t>
            </a:r>
            <a:r>
              <a:t> and safe online behavior.</a:t>
            </a:r>
          </a:p>
        </p:txBody>
      </p:sp>
      <p:sp>
        <p:nvSpPr>
          <p:cNvPr id="210" name="Text 5"/>
          <p:cNvSpPr txBox="1"/>
          <p:nvPr/>
        </p:nvSpPr>
        <p:spPr>
          <a:xfrm>
            <a:off x="7614760" y="3268266"/>
            <a:ext cx="2068228" cy="411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Key Features:</a:t>
            </a:r>
          </a:p>
        </p:txBody>
      </p:sp>
      <p:sp>
        <p:nvSpPr>
          <p:cNvPr id="211" name="Text 6"/>
          <p:cNvSpPr txBox="1"/>
          <p:nvPr/>
        </p:nvSpPr>
        <p:spPr>
          <a:xfrm>
            <a:off x="7614760" y="3929896"/>
            <a:ext cx="4917444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Client-side AES-256 encryption &amp; decryption.</a:t>
            </a:r>
          </a:p>
        </p:txBody>
      </p:sp>
      <p:sp>
        <p:nvSpPr>
          <p:cNvPr id="212" name="Text 7"/>
          <p:cNvSpPr txBox="1"/>
          <p:nvPr/>
        </p:nvSpPr>
        <p:spPr>
          <a:xfrm>
            <a:off x="7614760" y="4396621"/>
            <a:ext cx="5133765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Instant file uploads with unique shareable links.</a:t>
            </a:r>
          </a:p>
        </p:txBody>
      </p:sp>
      <p:sp>
        <p:nvSpPr>
          <p:cNvPr id="213" name="Text 8"/>
          <p:cNvSpPr txBox="1"/>
          <p:nvPr/>
        </p:nvSpPr>
        <p:spPr>
          <a:xfrm>
            <a:off x="7614760" y="4863346"/>
            <a:ext cx="6098172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Cyber News updates from trusted cybersecurity sources.</a:t>
            </a:r>
          </a:p>
        </p:txBody>
      </p:sp>
      <p:sp>
        <p:nvSpPr>
          <p:cNvPr id="214" name="Text 9"/>
          <p:cNvSpPr txBox="1"/>
          <p:nvPr/>
        </p:nvSpPr>
        <p:spPr>
          <a:xfrm>
            <a:off x="7614760" y="5330071"/>
            <a:ext cx="5450546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Report Cybercrime portal for responsible web use.</a:t>
            </a:r>
          </a:p>
        </p:txBody>
      </p:sp>
      <p:sp>
        <p:nvSpPr>
          <p:cNvPr id="215" name="Text 10"/>
          <p:cNvSpPr txBox="1"/>
          <p:nvPr/>
        </p:nvSpPr>
        <p:spPr>
          <a:xfrm>
            <a:off x="7614760" y="5796796"/>
            <a:ext cx="6161237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3000"/>
              </a:lnSpc>
              <a:buSzPct val="100000"/>
              <a:buChar char="•"/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OWASP security measures (Helmet.js, CSRF protection).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44721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Text 0"/>
          <p:cNvSpPr txBox="1"/>
          <p:nvPr/>
        </p:nvSpPr>
        <p:spPr>
          <a:xfrm>
            <a:off x="556021" y="436839"/>
            <a:ext cx="3287838" cy="450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600"/>
              </a:lnSpc>
              <a:defRPr sz="29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System Architecture</a:t>
            </a:r>
          </a:p>
        </p:txBody>
      </p:sp>
      <p:sp>
        <p:nvSpPr>
          <p:cNvPr id="219" name="Text 1"/>
          <p:cNvSpPr txBox="1"/>
          <p:nvPr/>
        </p:nvSpPr>
        <p:spPr>
          <a:xfrm>
            <a:off x="556022" y="967620"/>
            <a:ext cx="2184351" cy="27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7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Architecture Overview:</a:t>
            </a:r>
          </a:p>
        </p:txBody>
      </p:sp>
      <p:sp>
        <p:nvSpPr>
          <p:cNvPr id="220" name="Text 2"/>
          <p:cNvSpPr txBox="1"/>
          <p:nvPr/>
        </p:nvSpPr>
        <p:spPr>
          <a:xfrm>
            <a:off x="556022" y="1486256"/>
            <a:ext cx="182216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432338"/>
                </a:solidFill>
                <a:latin typeface="Noto Serif HK Light"/>
                <a:ea typeface="Noto Serif HK Light"/>
                <a:cs typeface="Noto Serif HK Light"/>
                <a:sym typeface="Noto Serif HK Light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221" name="Shape 3"/>
          <p:cNvSpPr/>
          <p:nvPr/>
        </p:nvSpPr>
        <p:spPr>
          <a:xfrm>
            <a:off x="556021" y="1733312"/>
            <a:ext cx="8031958" cy="22861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2" name="Text 4"/>
          <p:cNvSpPr txBox="1"/>
          <p:nvPr/>
        </p:nvSpPr>
        <p:spPr>
          <a:xfrm>
            <a:off x="556022" y="1858447"/>
            <a:ext cx="1761791" cy="223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Frontend (Client-Side)</a:t>
            </a:r>
          </a:p>
        </p:txBody>
      </p:sp>
      <p:sp>
        <p:nvSpPr>
          <p:cNvPr id="223" name="Text 5"/>
          <p:cNvSpPr txBox="1"/>
          <p:nvPr/>
        </p:nvSpPr>
        <p:spPr>
          <a:xfrm>
            <a:off x="556021" y="2187296"/>
            <a:ext cx="2633639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HTML, CSS, JavaScript for UI/UX</a:t>
            </a:r>
          </a:p>
        </p:txBody>
      </p:sp>
      <p:sp>
        <p:nvSpPr>
          <p:cNvPr id="224" name="Text 6"/>
          <p:cNvSpPr txBox="1"/>
          <p:nvPr/>
        </p:nvSpPr>
        <p:spPr>
          <a:xfrm>
            <a:off x="556021" y="2496978"/>
            <a:ext cx="3249936" cy="23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WebCrypto API for encryption &amp; decryption</a:t>
            </a:r>
          </a:p>
        </p:txBody>
      </p:sp>
      <p:sp>
        <p:nvSpPr>
          <p:cNvPr id="225" name="Text 7"/>
          <p:cNvSpPr txBox="1"/>
          <p:nvPr/>
        </p:nvSpPr>
        <p:spPr>
          <a:xfrm>
            <a:off x="556022" y="3028949"/>
            <a:ext cx="182216" cy="23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432338"/>
                </a:solidFill>
                <a:latin typeface="Noto Serif HK Light"/>
                <a:ea typeface="Noto Serif HK Light"/>
                <a:cs typeface="Noto Serif HK Light"/>
                <a:sym typeface="Noto Serif HK Light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226" name="Shape 8"/>
          <p:cNvSpPr/>
          <p:nvPr/>
        </p:nvSpPr>
        <p:spPr>
          <a:xfrm>
            <a:off x="556021" y="3276005"/>
            <a:ext cx="8031958" cy="22861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27" name="Text 9"/>
          <p:cNvSpPr txBox="1"/>
          <p:nvPr/>
        </p:nvSpPr>
        <p:spPr>
          <a:xfrm>
            <a:off x="556021" y="3401138"/>
            <a:ext cx="1811190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Backend (Server-Side)</a:t>
            </a:r>
          </a:p>
        </p:txBody>
      </p:sp>
      <p:sp>
        <p:nvSpPr>
          <p:cNvPr id="228" name="Text 10"/>
          <p:cNvSpPr txBox="1"/>
          <p:nvPr/>
        </p:nvSpPr>
        <p:spPr>
          <a:xfrm>
            <a:off x="556021" y="3729990"/>
            <a:ext cx="1748930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Node.js + Express.js</a:t>
            </a:r>
          </a:p>
        </p:txBody>
      </p:sp>
      <p:sp>
        <p:nvSpPr>
          <p:cNvPr id="229" name="Text 11"/>
          <p:cNvSpPr txBox="1"/>
          <p:nvPr/>
        </p:nvSpPr>
        <p:spPr>
          <a:xfrm>
            <a:off x="556021" y="4039672"/>
            <a:ext cx="3464770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Crypto Module for token generation &amp; hashing</a:t>
            </a:r>
          </a:p>
        </p:txBody>
      </p:sp>
      <p:sp>
        <p:nvSpPr>
          <p:cNvPr id="230" name="Text 12"/>
          <p:cNvSpPr txBox="1"/>
          <p:nvPr/>
        </p:nvSpPr>
        <p:spPr>
          <a:xfrm>
            <a:off x="556021" y="4349353"/>
            <a:ext cx="2752925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bcrypt/argon2 for password storage</a:t>
            </a:r>
          </a:p>
        </p:txBody>
      </p:sp>
      <p:sp>
        <p:nvSpPr>
          <p:cNvPr id="231" name="Text 13"/>
          <p:cNvSpPr txBox="1"/>
          <p:nvPr/>
        </p:nvSpPr>
        <p:spPr>
          <a:xfrm>
            <a:off x="556022" y="4881324"/>
            <a:ext cx="182216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432338"/>
                </a:solidFill>
                <a:latin typeface="Noto Serif HK Light"/>
                <a:ea typeface="Noto Serif HK Light"/>
                <a:cs typeface="Noto Serif HK Light"/>
                <a:sym typeface="Noto Serif HK Light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232" name="Shape 14"/>
          <p:cNvSpPr/>
          <p:nvPr/>
        </p:nvSpPr>
        <p:spPr>
          <a:xfrm>
            <a:off x="556021" y="5128378"/>
            <a:ext cx="8031958" cy="22861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3" name="Text 15"/>
          <p:cNvSpPr txBox="1"/>
          <p:nvPr/>
        </p:nvSpPr>
        <p:spPr>
          <a:xfrm>
            <a:off x="556021" y="5253513"/>
            <a:ext cx="1149128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Security Layer</a:t>
            </a:r>
          </a:p>
        </p:txBody>
      </p:sp>
      <p:sp>
        <p:nvSpPr>
          <p:cNvPr id="234" name="Text 16"/>
          <p:cNvSpPr txBox="1"/>
          <p:nvPr/>
        </p:nvSpPr>
        <p:spPr>
          <a:xfrm>
            <a:off x="556021" y="5582363"/>
            <a:ext cx="2859932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Helmet.js for securing HTTP headers</a:t>
            </a:r>
          </a:p>
        </p:txBody>
      </p:sp>
      <p:sp>
        <p:nvSpPr>
          <p:cNvPr id="235" name="Text 17"/>
          <p:cNvSpPr txBox="1"/>
          <p:nvPr/>
        </p:nvSpPr>
        <p:spPr>
          <a:xfrm>
            <a:off x="556021" y="5892046"/>
            <a:ext cx="2108722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Csurf for CSRF protection</a:t>
            </a:r>
          </a:p>
        </p:txBody>
      </p:sp>
      <p:sp>
        <p:nvSpPr>
          <p:cNvPr id="236" name="Text 18"/>
          <p:cNvSpPr txBox="1"/>
          <p:nvPr/>
        </p:nvSpPr>
        <p:spPr>
          <a:xfrm>
            <a:off x="556021" y="6201728"/>
            <a:ext cx="3797996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HTTPS via Let's Encrypt for secure communication</a:t>
            </a:r>
          </a:p>
        </p:txBody>
      </p:sp>
      <p:sp>
        <p:nvSpPr>
          <p:cNvPr id="237" name="Text 19"/>
          <p:cNvSpPr txBox="1"/>
          <p:nvPr/>
        </p:nvSpPr>
        <p:spPr>
          <a:xfrm>
            <a:off x="556022" y="6733699"/>
            <a:ext cx="182216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200">
                <a:solidFill>
                  <a:srgbClr val="432338"/>
                </a:solidFill>
                <a:latin typeface="Noto Serif HK Light"/>
                <a:ea typeface="Noto Serif HK Light"/>
                <a:cs typeface="Noto Serif HK Light"/>
                <a:sym typeface="Noto Serif HK Light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238" name="Shape 20"/>
          <p:cNvSpPr/>
          <p:nvPr/>
        </p:nvSpPr>
        <p:spPr>
          <a:xfrm>
            <a:off x="556021" y="6980752"/>
            <a:ext cx="8031958" cy="22861"/>
          </a:xfrm>
          <a:prstGeom prst="rect">
            <a:avLst/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9" name="Text 21"/>
          <p:cNvSpPr txBox="1"/>
          <p:nvPr/>
        </p:nvSpPr>
        <p:spPr>
          <a:xfrm>
            <a:off x="556022" y="7105887"/>
            <a:ext cx="1561245" cy="223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800"/>
              </a:lnSpc>
              <a:defRPr sz="14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Testing &amp; Validation</a:t>
            </a:r>
          </a:p>
        </p:txBody>
      </p:sp>
      <p:sp>
        <p:nvSpPr>
          <p:cNvPr id="240" name="Text 22"/>
          <p:cNvSpPr txBox="1"/>
          <p:nvPr/>
        </p:nvSpPr>
        <p:spPr>
          <a:xfrm>
            <a:off x="556021" y="7434739"/>
            <a:ext cx="3343177" cy="238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000"/>
              </a:lnSpc>
              <a:buSzPct val="100000"/>
              <a:buChar char="•"/>
              <a:defRPr sz="12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OWASP ZAP used for vulnerability scanning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 0"/>
          <p:cNvSpPr txBox="1"/>
          <p:nvPr/>
        </p:nvSpPr>
        <p:spPr>
          <a:xfrm>
            <a:off x="837724" y="1116686"/>
            <a:ext cx="6712298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Tools &amp; Technologies Used</a:t>
            </a:r>
          </a:p>
        </p:txBody>
      </p:sp>
      <p:sp>
        <p:nvSpPr>
          <p:cNvPr id="243" name="Shape 1"/>
          <p:cNvSpPr/>
          <p:nvPr/>
        </p:nvSpPr>
        <p:spPr>
          <a:xfrm>
            <a:off x="837723" y="2299454"/>
            <a:ext cx="12954953" cy="4813340"/>
          </a:xfrm>
          <a:prstGeom prst="roundRect">
            <a:avLst>
              <a:gd name="adj" fmla="val 2089"/>
            </a:avLst>
          </a:prstGeom>
          <a:ln w="7620">
            <a:solidFill>
              <a:srgbClr val="000000">
                <a:alpha val="8000"/>
              </a:srgb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4" name="Shape 2"/>
          <p:cNvSpPr/>
          <p:nvPr/>
        </p:nvSpPr>
        <p:spPr>
          <a:xfrm>
            <a:off x="845343" y="2307073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45" name="Text 3"/>
          <p:cNvSpPr txBox="1"/>
          <p:nvPr/>
        </p:nvSpPr>
        <p:spPr>
          <a:xfrm>
            <a:off x="1084658" y="2458283"/>
            <a:ext cx="1003562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Category</a:t>
            </a:r>
          </a:p>
        </p:txBody>
      </p:sp>
      <p:sp>
        <p:nvSpPr>
          <p:cNvPr id="246" name="Text 4"/>
          <p:cNvSpPr txBox="1"/>
          <p:nvPr/>
        </p:nvSpPr>
        <p:spPr>
          <a:xfrm>
            <a:off x="4323398" y="2458283"/>
            <a:ext cx="1761580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Tools / Libraries</a:t>
            </a:r>
          </a:p>
        </p:txBody>
      </p:sp>
      <p:sp>
        <p:nvSpPr>
          <p:cNvPr id="247" name="Text 5"/>
          <p:cNvSpPr txBox="1"/>
          <p:nvPr/>
        </p:nvSpPr>
        <p:spPr>
          <a:xfrm>
            <a:off x="8852296" y="2458283"/>
            <a:ext cx="927325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Purpose</a:t>
            </a:r>
          </a:p>
        </p:txBody>
      </p:sp>
      <p:sp>
        <p:nvSpPr>
          <p:cNvPr id="248" name="Shape 6"/>
          <p:cNvSpPr/>
          <p:nvPr/>
        </p:nvSpPr>
        <p:spPr>
          <a:xfrm>
            <a:off x="845343" y="2992516"/>
            <a:ext cx="12939715" cy="685444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49" name="Text 7"/>
          <p:cNvSpPr txBox="1"/>
          <p:nvPr/>
        </p:nvSpPr>
        <p:spPr>
          <a:xfrm>
            <a:off x="1084658" y="3143725"/>
            <a:ext cx="1206601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Encryption</a:t>
            </a:r>
          </a:p>
        </p:txBody>
      </p:sp>
      <p:sp>
        <p:nvSpPr>
          <p:cNvPr id="250" name="Text 8"/>
          <p:cNvSpPr txBox="1"/>
          <p:nvPr/>
        </p:nvSpPr>
        <p:spPr>
          <a:xfrm>
            <a:off x="4323398" y="3143725"/>
            <a:ext cx="1571489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WebCrypto API</a:t>
            </a:r>
          </a:p>
        </p:txBody>
      </p:sp>
      <p:sp>
        <p:nvSpPr>
          <p:cNvPr id="251" name="Text 9"/>
          <p:cNvSpPr txBox="1"/>
          <p:nvPr/>
        </p:nvSpPr>
        <p:spPr>
          <a:xfrm>
            <a:off x="8852296" y="3143725"/>
            <a:ext cx="4561931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AES-256 encryption/decryption on client side</a:t>
            </a:r>
          </a:p>
        </p:txBody>
      </p:sp>
      <p:sp>
        <p:nvSpPr>
          <p:cNvPr id="252" name="Shape 10"/>
          <p:cNvSpPr/>
          <p:nvPr/>
        </p:nvSpPr>
        <p:spPr>
          <a:xfrm>
            <a:off x="845343" y="3677959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53" name="Text 11"/>
          <p:cNvSpPr txBox="1"/>
          <p:nvPr/>
        </p:nvSpPr>
        <p:spPr>
          <a:xfrm>
            <a:off x="1084658" y="3829168"/>
            <a:ext cx="1931245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Backend Security</a:t>
            </a:r>
          </a:p>
        </p:txBody>
      </p:sp>
      <p:sp>
        <p:nvSpPr>
          <p:cNvPr id="254" name="Text 12"/>
          <p:cNvSpPr txBox="1"/>
          <p:nvPr/>
        </p:nvSpPr>
        <p:spPr>
          <a:xfrm>
            <a:off x="4323398" y="3829168"/>
            <a:ext cx="2337880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Node.js Crypto Module</a:t>
            </a:r>
          </a:p>
        </p:txBody>
      </p:sp>
      <p:sp>
        <p:nvSpPr>
          <p:cNvPr id="255" name="Text 13"/>
          <p:cNvSpPr txBox="1"/>
          <p:nvPr/>
        </p:nvSpPr>
        <p:spPr>
          <a:xfrm>
            <a:off x="8852296" y="3829168"/>
            <a:ext cx="2401839" cy="357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Secure tokens, hashing</a:t>
            </a:r>
          </a:p>
        </p:txBody>
      </p:sp>
      <p:sp>
        <p:nvSpPr>
          <p:cNvPr id="256" name="Shape 14"/>
          <p:cNvSpPr/>
          <p:nvPr/>
        </p:nvSpPr>
        <p:spPr>
          <a:xfrm>
            <a:off x="845343" y="4363403"/>
            <a:ext cx="12939715" cy="685444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57" name="Text 15"/>
          <p:cNvSpPr txBox="1"/>
          <p:nvPr/>
        </p:nvSpPr>
        <p:spPr>
          <a:xfrm>
            <a:off x="1084658" y="4514612"/>
            <a:ext cx="2058270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Password Security</a:t>
            </a:r>
          </a:p>
        </p:txBody>
      </p:sp>
      <p:sp>
        <p:nvSpPr>
          <p:cNvPr id="258" name="Text 16"/>
          <p:cNvSpPr txBox="1"/>
          <p:nvPr/>
        </p:nvSpPr>
        <p:spPr>
          <a:xfrm>
            <a:off x="4323398" y="4514612"/>
            <a:ext cx="1537556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bcrypt / argon2</a:t>
            </a:r>
          </a:p>
        </p:txBody>
      </p:sp>
      <p:sp>
        <p:nvSpPr>
          <p:cNvPr id="259" name="Text 17"/>
          <p:cNvSpPr txBox="1"/>
          <p:nvPr/>
        </p:nvSpPr>
        <p:spPr>
          <a:xfrm>
            <a:off x="8852296" y="4514612"/>
            <a:ext cx="3126037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Password hashing &amp; validation</a:t>
            </a:r>
          </a:p>
        </p:txBody>
      </p:sp>
      <p:sp>
        <p:nvSpPr>
          <p:cNvPr id="260" name="Shape 18"/>
          <p:cNvSpPr/>
          <p:nvPr/>
        </p:nvSpPr>
        <p:spPr>
          <a:xfrm>
            <a:off x="845343" y="5048844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61" name="Text 19"/>
          <p:cNvSpPr txBox="1"/>
          <p:nvPr/>
        </p:nvSpPr>
        <p:spPr>
          <a:xfrm>
            <a:off x="1084658" y="5200055"/>
            <a:ext cx="1685120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Web Protection</a:t>
            </a:r>
          </a:p>
        </p:txBody>
      </p:sp>
      <p:sp>
        <p:nvSpPr>
          <p:cNvPr id="262" name="Text 20"/>
          <p:cNvSpPr txBox="1"/>
          <p:nvPr/>
        </p:nvSpPr>
        <p:spPr>
          <a:xfrm>
            <a:off x="4323398" y="5200055"/>
            <a:ext cx="1772072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Helmet.js + Csurf</a:t>
            </a:r>
          </a:p>
        </p:txBody>
      </p:sp>
      <p:sp>
        <p:nvSpPr>
          <p:cNvPr id="263" name="Text 21"/>
          <p:cNvSpPr txBox="1"/>
          <p:nvPr/>
        </p:nvSpPr>
        <p:spPr>
          <a:xfrm>
            <a:off x="8852296" y="5200055"/>
            <a:ext cx="4802921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Prevent XSS, CSRF, and other OWASP threats</a:t>
            </a:r>
          </a:p>
        </p:txBody>
      </p:sp>
      <p:sp>
        <p:nvSpPr>
          <p:cNvPr id="264" name="Shape 22"/>
          <p:cNvSpPr/>
          <p:nvPr/>
        </p:nvSpPr>
        <p:spPr>
          <a:xfrm>
            <a:off x="845343" y="5734287"/>
            <a:ext cx="12939715" cy="685444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65" name="Text 23"/>
          <p:cNvSpPr txBox="1"/>
          <p:nvPr/>
        </p:nvSpPr>
        <p:spPr>
          <a:xfrm>
            <a:off x="1084658" y="5885498"/>
            <a:ext cx="762014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HTTPS</a:t>
            </a:r>
          </a:p>
        </p:txBody>
      </p:sp>
      <p:sp>
        <p:nvSpPr>
          <p:cNvPr id="266" name="Text 24"/>
          <p:cNvSpPr txBox="1"/>
          <p:nvPr/>
        </p:nvSpPr>
        <p:spPr>
          <a:xfrm>
            <a:off x="4323398" y="5885498"/>
            <a:ext cx="1326927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Let's Encrypt</a:t>
            </a:r>
          </a:p>
        </p:txBody>
      </p:sp>
      <p:sp>
        <p:nvSpPr>
          <p:cNvPr id="267" name="Text 25"/>
          <p:cNvSpPr txBox="1"/>
          <p:nvPr/>
        </p:nvSpPr>
        <p:spPr>
          <a:xfrm>
            <a:off x="8852296" y="5885498"/>
            <a:ext cx="3405313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Secure encrypted communication</a:t>
            </a:r>
          </a:p>
        </p:txBody>
      </p:sp>
      <p:sp>
        <p:nvSpPr>
          <p:cNvPr id="268" name="Shape 26"/>
          <p:cNvSpPr/>
          <p:nvPr/>
        </p:nvSpPr>
        <p:spPr>
          <a:xfrm>
            <a:off x="845343" y="6419731"/>
            <a:ext cx="12939715" cy="68544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69" name="Text 27"/>
          <p:cNvSpPr txBox="1"/>
          <p:nvPr/>
        </p:nvSpPr>
        <p:spPr>
          <a:xfrm>
            <a:off x="1084658" y="6570940"/>
            <a:ext cx="808671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 b="1">
                <a:solidFill>
                  <a:srgbClr val="E851B2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Testing</a:t>
            </a:r>
          </a:p>
        </p:txBody>
      </p:sp>
      <p:sp>
        <p:nvSpPr>
          <p:cNvPr id="270" name="Text 28"/>
          <p:cNvSpPr txBox="1"/>
          <p:nvPr/>
        </p:nvSpPr>
        <p:spPr>
          <a:xfrm>
            <a:off x="4323398" y="6570940"/>
            <a:ext cx="1359409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OWASP ZAP</a:t>
            </a:r>
          </a:p>
        </p:txBody>
      </p:sp>
      <p:sp>
        <p:nvSpPr>
          <p:cNvPr id="271" name="Text 29"/>
          <p:cNvSpPr txBox="1"/>
          <p:nvPr/>
        </p:nvSpPr>
        <p:spPr>
          <a:xfrm>
            <a:off x="8852296" y="6570940"/>
            <a:ext cx="4312457" cy="357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Vulnerability scanning and threat 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 0"/>
          <p:cNvSpPr txBox="1"/>
          <p:nvPr/>
        </p:nvSpPr>
        <p:spPr>
          <a:xfrm>
            <a:off x="620315" y="487323"/>
            <a:ext cx="4884937" cy="51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100"/>
              </a:lnSpc>
              <a:defRPr sz="32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Workflow of the Application</a:t>
            </a:r>
          </a:p>
        </p:txBody>
      </p:sp>
      <p:pic>
        <p:nvPicPr>
          <p:cNvPr id="27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0316" y="1363028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Text 1"/>
          <p:cNvSpPr txBox="1"/>
          <p:nvPr/>
        </p:nvSpPr>
        <p:spPr>
          <a:xfrm>
            <a:off x="1683662" y="1540193"/>
            <a:ext cx="600176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1</a:t>
            </a:r>
          </a:p>
        </p:txBody>
      </p:sp>
      <p:sp>
        <p:nvSpPr>
          <p:cNvPr id="276" name="Text 2"/>
          <p:cNvSpPr txBox="1"/>
          <p:nvPr/>
        </p:nvSpPr>
        <p:spPr>
          <a:xfrm>
            <a:off x="1683662" y="1907023"/>
            <a:ext cx="4524575" cy="261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User uploads file → encrypted on client-side (WebCrypto API)</a:t>
            </a:r>
          </a:p>
        </p:txBody>
      </p:sp>
      <p:pic>
        <p:nvPicPr>
          <p:cNvPr id="27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0316" y="2426493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Text 3"/>
          <p:cNvSpPr txBox="1"/>
          <p:nvPr/>
        </p:nvSpPr>
        <p:spPr>
          <a:xfrm>
            <a:off x="1683662" y="2603658"/>
            <a:ext cx="600176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2</a:t>
            </a:r>
          </a:p>
        </p:txBody>
      </p:sp>
      <p:sp>
        <p:nvSpPr>
          <p:cNvPr id="279" name="Text 4"/>
          <p:cNvSpPr txBox="1"/>
          <p:nvPr/>
        </p:nvSpPr>
        <p:spPr>
          <a:xfrm>
            <a:off x="1683662" y="2970489"/>
            <a:ext cx="2334420" cy="261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Encrypted file sent to the server</a:t>
            </a:r>
          </a:p>
        </p:txBody>
      </p:sp>
      <p:pic>
        <p:nvPicPr>
          <p:cNvPr id="280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0316" y="3489959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Text 5"/>
          <p:cNvSpPr txBox="1"/>
          <p:nvPr/>
        </p:nvSpPr>
        <p:spPr>
          <a:xfrm>
            <a:off x="1683662" y="3667124"/>
            <a:ext cx="600176" cy="249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3</a:t>
            </a:r>
          </a:p>
        </p:txBody>
      </p:sp>
      <p:sp>
        <p:nvSpPr>
          <p:cNvPr id="282" name="Text 6"/>
          <p:cNvSpPr txBox="1"/>
          <p:nvPr/>
        </p:nvSpPr>
        <p:spPr>
          <a:xfrm>
            <a:off x="1683662" y="4033956"/>
            <a:ext cx="4564238" cy="261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Server stores encrypted version only (no plaintext ever stored)</a:t>
            </a:r>
          </a:p>
        </p:txBody>
      </p:sp>
      <p:pic>
        <p:nvPicPr>
          <p:cNvPr id="283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0316" y="4553425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Text 7"/>
          <p:cNvSpPr txBox="1"/>
          <p:nvPr/>
        </p:nvSpPr>
        <p:spPr>
          <a:xfrm>
            <a:off x="1683662" y="4730591"/>
            <a:ext cx="600176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4</a:t>
            </a:r>
          </a:p>
        </p:txBody>
      </p:sp>
      <p:sp>
        <p:nvSpPr>
          <p:cNvPr id="285" name="Text 8"/>
          <p:cNvSpPr txBox="1"/>
          <p:nvPr/>
        </p:nvSpPr>
        <p:spPr>
          <a:xfrm>
            <a:off x="1683662" y="5097422"/>
            <a:ext cx="4435979" cy="261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User gets a </a:t>
            </a:r>
            <a:r>
              <a:rPr b="1"/>
              <a:t>secure shareable link</a:t>
            </a:r>
            <a:r>
              <a:t> with encryption key hash</a:t>
            </a:r>
          </a:p>
        </p:txBody>
      </p:sp>
      <p:pic>
        <p:nvPicPr>
          <p:cNvPr id="286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20316" y="5616892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Text 9"/>
          <p:cNvSpPr txBox="1"/>
          <p:nvPr/>
        </p:nvSpPr>
        <p:spPr>
          <a:xfrm>
            <a:off x="1683662" y="5794057"/>
            <a:ext cx="600176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5</a:t>
            </a:r>
          </a:p>
        </p:txBody>
      </p:sp>
      <p:sp>
        <p:nvSpPr>
          <p:cNvPr id="288" name="Text 10"/>
          <p:cNvSpPr txBox="1"/>
          <p:nvPr/>
        </p:nvSpPr>
        <p:spPr>
          <a:xfrm>
            <a:off x="1683662" y="6160889"/>
            <a:ext cx="3821207" cy="26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Recipient downloads and decrypts using correct key</a:t>
            </a:r>
          </a:p>
        </p:txBody>
      </p:sp>
      <p:pic>
        <p:nvPicPr>
          <p:cNvPr id="289" name="Image 5" descr="Image 5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20316" y="6680358"/>
            <a:ext cx="886182" cy="1063467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Text 11"/>
          <p:cNvSpPr txBox="1"/>
          <p:nvPr/>
        </p:nvSpPr>
        <p:spPr>
          <a:xfrm>
            <a:off x="1683662" y="6857524"/>
            <a:ext cx="600176" cy="249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Step 6</a:t>
            </a:r>
          </a:p>
        </p:txBody>
      </p:sp>
      <p:sp>
        <p:nvSpPr>
          <p:cNvPr id="291" name="Text 12"/>
          <p:cNvSpPr txBox="1"/>
          <p:nvPr/>
        </p:nvSpPr>
        <p:spPr>
          <a:xfrm>
            <a:off x="1683662" y="7224355"/>
            <a:ext cx="5344271" cy="26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Cyber News and Report Cybercrime pages provide awareness &amp; support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 0"/>
          <p:cNvSpPr txBox="1"/>
          <p:nvPr/>
        </p:nvSpPr>
        <p:spPr>
          <a:xfrm>
            <a:off x="779859" y="631149"/>
            <a:ext cx="5858626" cy="637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100"/>
              </a:lnSpc>
              <a:defRPr sz="41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Security Implementations</a:t>
            </a:r>
          </a:p>
        </p:txBody>
      </p:sp>
      <p:sp>
        <p:nvSpPr>
          <p:cNvPr id="294" name="Shape 1"/>
          <p:cNvSpPr/>
          <p:nvPr/>
        </p:nvSpPr>
        <p:spPr>
          <a:xfrm>
            <a:off x="779858" y="1732240"/>
            <a:ext cx="6423899" cy="2604374"/>
          </a:xfrm>
          <a:prstGeom prst="roundRect">
            <a:avLst>
              <a:gd name="adj" fmla="val 3593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95" name="Shape 2"/>
          <p:cNvSpPr/>
          <p:nvPr/>
        </p:nvSpPr>
        <p:spPr>
          <a:xfrm>
            <a:off x="1010245" y="1962625"/>
            <a:ext cx="668418" cy="668418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9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077" y="2146458"/>
            <a:ext cx="300753" cy="300753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Text 3"/>
          <p:cNvSpPr txBox="1"/>
          <p:nvPr/>
        </p:nvSpPr>
        <p:spPr>
          <a:xfrm>
            <a:off x="1010244" y="2853808"/>
            <a:ext cx="3457452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End-to-End Encryption (E2EE)</a:t>
            </a:r>
          </a:p>
        </p:txBody>
      </p:sp>
      <p:sp>
        <p:nvSpPr>
          <p:cNvPr id="298" name="Text 4"/>
          <p:cNvSpPr txBox="1"/>
          <p:nvPr/>
        </p:nvSpPr>
        <p:spPr>
          <a:xfrm>
            <a:off x="1010245" y="3315056"/>
            <a:ext cx="3535698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AES-256 algorithm for encryption</a:t>
            </a:r>
          </a:p>
        </p:txBody>
      </p:sp>
      <p:sp>
        <p:nvSpPr>
          <p:cNvPr id="299" name="Text 5"/>
          <p:cNvSpPr txBox="1"/>
          <p:nvPr/>
        </p:nvSpPr>
        <p:spPr>
          <a:xfrm>
            <a:off x="1010245" y="3749635"/>
            <a:ext cx="5384131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Randomized IV (Initialization Vector) for each upload</a:t>
            </a:r>
          </a:p>
        </p:txBody>
      </p:sp>
      <p:sp>
        <p:nvSpPr>
          <p:cNvPr id="300" name="Shape 6"/>
          <p:cNvSpPr/>
          <p:nvPr/>
        </p:nvSpPr>
        <p:spPr>
          <a:xfrm>
            <a:off x="7426522" y="1732240"/>
            <a:ext cx="6424018" cy="2604374"/>
          </a:xfrm>
          <a:prstGeom prst="roundRect">
            <a:avLst>
              <a:gd name="adj" fmla="val 3593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01" name="Shape 7"/>
          <p:cNvSpPr/>
          <p:nvPr/>
        </p:nvSpPr>
        <p:spPr>
          <a:xfrm>
            <a:off x="7656909" y="1962625"/>
            <a:ext cx="668418" cy="668418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02" name="Image 1" descr="Imag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40742" y="2146458"/>
            <a:ext cx="300753" cy="300753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Text 8"/>
          <p:cNvSpPr txBox="1"/>
          <p:nvPr/>
        </p:nvSpPr>
        <p:spPr>
          <a:xfrm>
            <a:off x="7656909" y="2853808"/>
            <a:ext cx="2864992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Authentication &amp; Hashing</a:t>
            </a:r>
          </a:p>
        </p:txBody>
      </p:sp>
      <p:sp>
        <p:nvSpPr>
          <p:cNvPr id="304" name="Text 9"/>
          <p:cNvSpPr txBox="1"/>
          <p:nvPr/>
        </p:nvSpPr>
        <p:spPr>
          <a:xfrm>
            <a:off x="7656909" y="3315056"/>
            <a:ext cx="3787968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bcrypt/argon2 for password hashing</a:t>
            </a:r>
          </a:p>
        </p:txBody>
      </p:sp>
      <p:sp>
        <p:nvSpPr>
          <p:cNvPr id="305" name="Text 10"/>
          <p:cNvSpPr txBox="1"/>
          <p:nvPr/>
        </p:nvSpPr>
        <p:spPr>
          <a:xfrm>
            <a:off x="7656909" y="3749635"/>
            <a:ext cx="4267629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Crypto module for random secure tokens</a:t>
            </a:r>
          </a:p>
        </p:txBody>
      </p:sp>
      <p:sp>
        <p:nvSpPr>
          <p:cNvPr id="306" name="Shape 11"/>
          <p:cNvSpPr/>
          <p:nvPr/>
        </p:nvSpPr>
        <p:spPr>
          <a:xfrm>
            <a:off x="779858" y="4559379"/>
            <a:ext cx="6423899" cy="3038952"/>
          </a:xfrm>
          <a:prstGeom prst="roundRect">
            <a:avLst>
              <a:gd name="adj" fmla="val 3080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07" name="Shape 12"/>
          <p:cNvSpPr/>
          <p:nvPr/>
        </p:nvSpPr>
        <p:spPr>
          <a:xfrm>
            <a:off x="1010245" y="4789765"/>
            <a:ext cx="668418" cy="668418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08" name="Image 2" descr="Imag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077" y="4973597"/>
            <a:ext cx="300753" cy="300753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Text 13"/>
          <p:cNvSpPr txBox="1"/>
          <p:nvPr/>
        </p:nvSpPr>
        <p:spPr>
          <a:xfrm>
            <a:off x="1010244" y="5680947"/>
            <a:ext cx="2859784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Web Security Protections</a:t>
            </a:r>
          </a:p>
        </p:txBody>
      </p:sp>
      <p:sp>
        <p:nvSpPr>
          <p:cNvPr id="310" name="Text 14"/>
          <p:cNvSpPr txBox="1"/>
          <p:nvPr/>
        </p:nvSpPr>
        <p:spPr>
          <a:xfrm>
            <a:off x="1010245" y="6142196"/>
            <a:ext cx="6259222" cy="334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Helmet.js: Prevents header-based attacks (XSS, Clickjacking)</a:t>
            </a:r>
          </a:p>
        </p:txBody>
      </p:sp>
      <p:sp>
        <p:nvSpPr>
          <p:cNvPr id="311" name="Text 15"/>
          <p:cNvSpPr txBox="1"/>
          <p:nvPr/>
        </p:nvSpPr>
        <p:spPr>
          <a:xfrm>
            <a:off x="1010245" y="6576773"/>
            <a:ext cx="2887155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CSRF Protection via Csurf</a:t>
            </a:r>
          </a:p>
        </p:txBody>
      </p:sp>
      <p:sp>
        <p:nvSpPr>
          <p:cNvPr id="312" name="Text 16"/>
          <p:cNvSpPr txBox="1"/>
          <p:nvPr/>
        </p:nvSpPr>
        <p:spPr>
          <a:xfrm>
            <a:off x="1010245" y="7011351"/>
            <a:ext cx="3168520" cy="334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marL="342900" indent="-342900">
              <a:lnSpc>
                <a:spcPts val="2800"/>
              </a:lnSpc>
              <a:buSzPct val="100000"/>
              <a:buChar char="•"/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HTTPS via Let's Encrypt SSL</a:t>
            </a:r>
          </a:p>
        </p:txBody>
      </p:sp>
      <p:sp>
        <p:nvSpPr>
          <p:cNvPr id="313" name="Shape 17"/>
          <p:cNvSpPr/>
          <p:nvPr/>
        </p:nvSpPr>
        <p:spPr>
          <a:xfrm>
            <a:off x="7426522" y="4559379"/>
            <a:ext cx="6424018" cy="3038952"/>
          </a:xfrm>
          <a:prstGeom prst="roundRect">
            <a:avLst>
              <a:gd name="adj" fmla="val 3080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14" name="Shape 18"/>
          <p:cNvSpPr/>
          <p:nvPr/>
        </p:nvSpPr>
        <p:spPr>
          <a:xfrm>
            <a:off x="7656909" y="4789765"/>
            <a:ext cx="668418" cy="668418"/>
          </a:xfrm>
          <a:prstGeom prst="roundRect">
            <a:avLst>
              <a:gd name="adj" fmla="val 50000"/>
            </a:avLst>
          </a:prstGeom>
          <a:solidFill>
            <a:srgbClr val="E851B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315" name="Image 3" descr="Imag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40742" y="4973597"/>
            <a:ext cx="300753" cy="300753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Text 19"/>
          <p:cNvSpPr txBox="1"/>
          <p:nvPr/>
        </p:nvSpPr>
        <p:spPr>
          <a:xfrm>
            <a:off x="7656909" y="5680947"/>
            <a:ext cx="817489" cy="312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500"/>
              </a:lnSpc>
              <a:defRPr sz="20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Testing</a:t>
            </a:r>
          </a:p>
        </p:txBody>
      </p:sp>
      <p:sp>
        <p:nvSpPr>
          <p:cNvPr id="317" name="Text 20"/>
          <p:cNvSpPr txBox="1"/>
          <p:nvPr/>
        </p:nvSpPr>
        <p:spPr>
          <a:xfrm>
            <a:off x="7656909" y="6142196"/>
            <a:ext cx="5963246" cy="689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pPr>
            <a:r>
              <a:t>Conducted vulnerability testing using </a:t>
            </a:r>
            <a:r>
              <a:rPr b="1"/>
              <a:t>OWASP ZAP</a:t>
            </a:r>
            <a:r>
              <a:t> before deployment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 0"/>
          <p:cNvSpPr txBox="1"/>
          <p:nvPr/>
        </p:nvSpPr>
        <p:spPr>
          <a:xfrm>
            <a:off x="824031" y="647461"/>
            <a:ext cx="4899336" cy="674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400"/>
              </a:lnSpc>
              <a:defRPr sz="4300">
                <a:solidFill>
                  <a:srgbClr val="371A2D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Results &amp; Highlights</a:t>
            </a:r>
          </a:p>
        </p:txBody>
      </p:sp>
      <p:sp>
        <p:nvSpPr>
          <p:cNvPr id="320" name="Text 1"/>
          <p:cNvSpPr txBox="1"/>
          <p:nvPr/>
        </p:nvSpPr>
        <p:spPr>
          <a:xfrm>
            <a:off x="824031" y="1434108"/>
            <a:ext cx="2178349" cy="40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200"/>
              </a:lnSpc>
              <a:defRPr sz="26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Achievements:</a:t>
            </a:r>
          </a:p>
        </p:txBody>
      </p:sp>
      <p:sp>
        <p:nvSpPr>
          <p:cNvPr id="321" name="Shape 2"/>
          <p:cNvSpPr/>
          <p:nvPr/>
        </p:nvSpPr>
        <p:spPr>
          <a:xfrm>
            <a:off x="824031" y="2202775"/>
            <a:ext cx="529710" cy="529710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2" name="Text 3"/>
          <p:cNvSpPr txBox="1"/>
          <p:nvPr/>
        </p:nvSpPr>
        <p:spPr>
          <a:xfrm>
            <a:off x="1589126" y="2279213"/>
            <a:ext cx="5578914" cy="71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Secure file sharing without exposing plaintext to the server</a:t>
            </a:r>
          </a:p>
        </p:txBody>
      </p:sp>
      <p:sp>
        <p:nvSpPr>
          <p:cNvPr id="323" name="Shape 4"/>
          <p:cNvSpPr/>
          <p:nvPr/>
        </p:nvSpPr>
        <p:spPr>
          <a:xfrm>
            <a:off x="7462242" y="2202775"/>
            <a:ext cx="529710" cy="529710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4" name="Text 5"/>
          <p:cNvSpPr txBox="1"/>
          <p:nvPr/>
        </p:nvSpPr>
        <p:spPr>
          <a:xfrm>
            <a:off x="8227338" y="2279213"/>
            <a:ext cx="4417827" cy="34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Awareness through Cyber News integration</a:t>
            </a:r>
          </a:p>
        </p:txBody>
      </p:sp>
      <p:sp>
        <p:nvSpPr>
          <p:cNvPr id="325" name="Shape 6"/>
          <p:cNvSpPr/>
          <p:nvPr/>
        </p:nvSpPr>
        <p:spPr>
          <a:xfrm>
            <a:off x="824031" y="3503533"/>
            <a:ext cx="529710" cy="529710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6" name="Text 7"/>
          <p:cNvSpPr txBox="1"/>
          <p:nvPr/>
        </p:nvSpPr>
        <p:spPr>
          <a:xfrm>
            <a:off x="1589126" y="3579971"/>
            <a:ext cx="4891771" cy="34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Simplified interface with strong backend security</a:t>
            </a:r>
          </a:p>
        </p:txBody>
      </p:sp>
      <p:sp>
        <p:nvSpPr>
          <p:cNvPr id="327" name="Shape 8"/>
          <p:cNvSpPr/>
          <p:nvPr/>
        </p:nvSpPr>
        <p:spPr>
          <a:xfrm>
            <a:off x="7462242" y="3503533"/>
            <a:ext cx="529710" cy="529710"/>
          </a:xfrm>
          <a:prstGeom prst="roundRect">
            <a:avLst>
              <a:gd name="adj" fmla="val 18669"/>
            </a:avLst>
          </a:prstGeom>
          <a:solidFill>
            <a:srgbClr val="F9D2EB"/>
          </a:solidFill>
          <a:ln w="7620">
            <a:solidFill>
              <a:srgbClr val="DFB8D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28" name="Text 9"/>
          <p:cNvSpPr txBox="1"/>
          <p:nvPr/>
        </p:nvSpPr>
        <p:spPr>
          <a:xfrm>
            <a:off x="8227338" y="3579971"/>
            <a:ext cx="5307001" cy="34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Successfully passed OWASP ZAP vulnerability scan</a:t>
            </a:r>
          </a:p>
        </p:txBody>
      </p:sp>
      <p:sp>
        <p:nvSpPr>
          <p:cNvPr id="329" name="Text 10"/>
          <p:cNvSpPr txBox="1"/>
          <p:nvPr/>
        </p:nvSpPr>
        <p:spPr>
          <a:xfrm>
            <a:off x="824032" y="4386381"/>
            <a:ext cx="3150407" cy="401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3200"/>
              </a:lnSpc>
              <a:defRPr sz="2600">
                <a:solidFill>
                  <a:srgbClr val="E851B2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Performance Metrics:</a:t>
            </a:r>
          </a:p>
        </p:txBody>
      </p:sp>
      <p:sp>
        <p:nvSpPr>
          <p:cNvPr id="330" name="Text 11"/>
          <p:cNvSpPr txBox="1"/>
          <p:nvPr/>
        </p:nvSpPr>
        <p:spPr>
          <a:xfrm>
            <a:off x="2247990" y="5272682"/>
            <a:ext cx="1283315" cy="797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6100"/>
              </a:lnSpc>
              <a:defRPr sz="6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&lt;2s</a:t>
            </a:r>
          </a:p>
        </p:txBody>
      </p:sp>
      <p:sp>
        <p:nvSpPr>
          <p:cNvPr id="331" name="Text 12"/>
          <p:cNvSpPr txBox="1"/>
          <p:nvPr/>
        </p:nvSpPr>
        <p:spPr>
          <a:xfrm>
            <a:off x="1578647" y="6343887"/>
            <a:ext cx="2621881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File Encryption Speed</a:t>
            </a:r>
          </a:p>
        </p:txBody>
      </p:sp>
      <p:sp>
        <p:nvSpPr>
          <p:cNvPr id="332" name="Text 13"/>
          <p:cNvSpPr txBox="1"/>
          <p:nvPr/>
        </p:nvSpPr>
        <p:spPr>
          <a:xfrm>
            <a:off x="1444445" y="6831330"/>
            <a:ext cx="2890405" cy="34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AES-256, &lt; 2s for small files</a:t>
            </a:r>
          </a:p>
        </p:txBody>
      </p:sp>
      <p:sp>
        <p:nvSpPr>
          <p:cNvPr id="333" name="Text 14"/>
          <p:cNvSpPr txBox="1"/>
          <p:nvPr/>
        </p:nvSpPr>
        <p:spPr>
          <a:xfrm>
            <a:off x="6318097" y="5272682"/>
            <a:ext cx="1994088" cy="797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6100"/>
              </a:lnSpc>
              <a:defRPr sz="6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100%</a:t>
            </a:r>
          </a:p>
        </p:txBody>
      </p:sp>
      <p:sp>
        <p:nvSpPr>
          <p:cNvPr id="334" name="Text 15"/>
          <p:cNvSpPr txBox="1"/>
          <p:nvPr/>
        </p:nvSpPr>
        <p:spPr>
          <a:xfrm>
            <a:off x="6441690" y="6343887"/>
            <a:ext cx="1746902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Security Score</a:t>
            </a:r>
          </a:p>
        </p:txBody>
      </p:sp>
      <p:sp>
        <p:nvSpPr>
          <p:cNvPr id="335" name="Text 16"/>
          <p:cNvSpPr txBox="1"/>
          <p:nvPr/>
        </p:nvSpPr>
        <p:spPr>
          <a:xfrm>
            <a:off x="5923740" y="6831330"/>
            <a:ext cx="2782802" cy="347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OWASP top-10 compliance</a:t>
            </a:r>
          </a:p>
        </p:txBody>
      </p:sp>
      <p:sp>
        <p:nvSpPr>
          <p:cNvPr id="336" name="Text 17"/>
          <p:cNvSpPr txBox="1"/>
          <p:nvPr/>
        </p:nvSpPr>
        <p:spPr>
          <a:xfrm>
            <a:off x="11518858" y="5272682"/>
            <a:ext cx="443552" cy="797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6100"/>
              </a:lnSpc>
              <a:defRPr sz="6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0</a:t>
            </a:r>
          </a:p>
        </p:txBody>
      </p:sp>
      <p:sp>
        <p:nvSpPr>
          <p:cNvPr id="337" name="Text 18"/>
          <p:cNvSpPr txBox="1"/>
          <p:nvPr/>
        </p:nvSpPr>
        <p:spPr>
          <a:xfrm>
            <a:off x="10903847" y="6343887"/>
            <a:ext cx="1673456" cy="335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100">
                <a:solidFill>
                  <a:srgbClr val="432338"/>
                </a:solidFill>
                <a:latin typeface="Noto Serif HK Semi Bold"/>
                <a:ea typeface="Noto Serif HK Semi Bold"/>
                <a:cs typeface="Noto Serif HK Semi Bold"/>
                <a:sym typeface="Noto Serif HK Semi Bold"/>
              </a:defRPr>
            </a:lvl1pPr>
          </a:lstStyle>
          <a:p>
            <a:pPr/>
            <a:r>
              <a:t>Data Leakage</a:t>
            </a:r>
          </a:p>
        </p:txBody>
      </p:sp>
      <p:sp>
        <p:nvSpPr>
          <p:cNvPr id="338" name="Text 19"/>
          <p:cNvSpPr txBox="1"/>
          <p:nvPr/>
        </p:nvSpPr>
        <p:spPr>
          <a:xfrm>
            <a:off x="9675018" y="6831330"/>
            <a:ext cx="4131232" cy="71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900"/>
              </a:lnSpc>
              <a:defRPr>
                <a:solidFill>
                  <a:srgbClr val="432338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</a:lstStyle>
          <a:p>
            <a:pPr/>
            <a:r>
              <a:t>Zero data leakage confirmed during testing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